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8" r:id="rId6"/>
    <p:sldId id="258" r:id="rId7"/>
    <p:sldId id="259" r:id="rId8"/>
    <p:sldId id="260" r:id="rId9"/>
    <p:sldId id="266" r:id="rId10"/>
    <p:sldId id="267" r:id="rId11"/>
    <p:sldId id="265" r:id="rId12"/>
    <p:sldId id="264" r:id="rId13"/>
    <p:sldId id="270" r:id="rId14"/>
    <p:sldId id="269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7A797-D338-4478-8E27-CE74EA4DFDC4}" v="1" dt="2023-09-25T12:42:06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57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27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90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83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3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0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80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80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96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73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99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477E-773E-D54A-AC75-9714BE10AF12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E403-A846-F643-AE3C-04DDD0995A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83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2133601"/>
            <a:ext cx="9144000" cy="4131732"/>
          </a:xfrm>
          <a:blipFill dpi="0" rotWithShape="1">
            <a:blip r:embed="rId4">
              <a:alphaModFix amt="16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endParaRPr lang="de-DE" sz="2400" b="1">
              <a:solidFill>
                <a:schemeClr val="tx1"/>
              </a:solidFill>
            </a:endParaRPr>
          </a:p>
          <a:p>
            <a:r>
              <a:rPr lang="de-DE" sz="2400" b="1">
                <a:solidFill>
                  <a:schemeClr val="tx1"/>
                </a:solidFill>
              </a:rPr>
              <a:t>4 Lektionen Musik pro Woche über 3 Jahre</a:t>
            </a:r>
          </a:p>
          <a:p>
            <a:pPr algn="l"/>
            <a:r>
              <a:rPr lang="de-DE" sz="2400">
                <a:solidFill>
                  <a:schemeClr val="tx1"/>
                </a:solidFill>
              </a:rPr>
              <a:t>Im 1. Jahr:</a:t>
            </a:r>
          </a:p>
          <a:p>
            <a:pPr algn="l"/>
            <a:r>
              <a:rPr lang="de-DE" sz="2400">
                <a:solidFill>
                  <a:schemeClr val="tx1"/>
                </a:solidFill>
              </a:rPr>
              <a:t>				2 </a:t>
            </a:r>
            <a:r>
              <a:rPr lang="de-DE" sz="2400" err="1">
                <a:solidFill>
                  <a:schemeClr val="tx1"/>
                </a:solidFill>
              </a:rPr>
              <a:t>reguläre</a:t>
            </a:r>
            <a:r>
              <a:rPr lang="de-DE" sz="2400">
                <a:solidFill>
                  <a:schemeClr val="tx1"/>
                </a:solidFill>
              </a:rPr>
              <a:t> Musiklektionen</a:t>
            </a:r>
            <a:endParaRPr lang="de-DE" sz="2400">
              <a:solidFill>
                <a:schemeClr val="tx1"/>
              </a:solidFill>
              <a:effectLst/>
            </a:endParaRPr>
          </a:p>
          <a:p>
            <a:pPr algn="l"/>
            <a:r>
              <a:rPr lang="de-DE" sz="2400">
                <a:solidFill>
                  <a:schemeClr val="tx1"/>
                </a:solidFill>
              </a:rPr>
              <a:t> 		    		1 durch </a:t>
            </a:r>
            <a:r>
              <a:rPr lang="de-DE" sz="2400" err="1">
                <a:solidFill>
                  <a:schemeClr val="tx1"/>
                </a:solidFill>
              </a:rPr>
              <a:t>Kürzung</a:t>
            </a:r>
            <a:r>
              <a:rPr lang="de-DE" sz="2400">
                <a:solidFill>
                  <a:schemeClr val="tx1"/>
                </a:solidFill>
              </a:rPr>
              <a:t> eines anderen Pflichtfachs</a:t>
            </a:r>
          </a:p>
          <a:p>
            <a:pPr algn="l"/>
            <a:r>
              <a:rPr lang="de-DE" sz="2400">
                <a:solidFill>
                  <a:schemeClr val="tx1"/>
                </a:solidFill>
              </a:rPr>
              <a:t>  				1 </a:t>
            </a:r>
            <a:r>
              <a:rPr lang="de-DE" sz="2400" err="1">
                <a:solidFill>
                  <a:schemeClr val="tx1"/>
                </a:solidFill>
              </a:rPr>
              <a:t>zusätzlich</a:t>
            </a:r>
            <a:r>
              <a:rPr lang="de-DE" sz="2400">
                <a:solidFill>
                  <a:schemeClr val="tx1"/>
                </a:solidFill>
              </a:rPr>
              <a:t> als »Wahlfachlektion»</a:t>
            </a:r>
          </a:p>
          <a:p>
            <a:pPr algn="l"/>
            <a:r>
              <a:rPr lang="de-DE" sz="2400">
                <a:solidFill>
                  <a:schemeClr val="tx1"/>
                </a:solidFill>
              </a:rPr>
              <a:t>Im 2. und 3. Jahr:</a:t>
            </a:r>
          </a:p>
          <a:p>
            <a:pPr algn="l"/>
            <a:r>
              <a:rPr lang="de-DE" sz="2400">
                <a:solidFill>
                  <a:srgbClr val="000000"/>
                </a:solidFill>
              </a:rPr>
              <a:t>				2 Lektionen aus dem Wahlpflichtbereich</a:t>
            </a:r>
          </a:p>
          <a:p>
            <a:pPr algn="l"/>
            <a:r>
              <a:rPr lang="de-DE" sz="2400">
                <a:solidFill>
                  <a:srgbClr val="000000"/>
                </a:solidFill>
              </a:rPr>
              <a:t>				2 Lektionen aus anderen Pflichtfächern</a:t>
            </a:r>
          </a:p>
        </p:txBody>
      </p:sp>
      <p:pic>
        <p:nvPicPr>
          <p:cNvPr id="4" name="musikklass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914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Stimmen aus der Musikklasse</a:t>
            </a:r>
          </a:p>
        </p:txBody>
      </p:sp>
      <p:pic>
        <p:nvPicPr>
          <p:cNvPr id="4" name="IMG_005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  <p:extLst>
      <p:ext uri="{BB962C8B-B14F-4D97-AF65-F5344CB8AC3E}">
        <p14:creationId xmlns:p14="http://schemas.microsoft.com/office/powerpoint/2010/main" val="25287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1855304"/>
            <a:ext cx="9143999" cy="4182081"/>
          </a:xfrm>
          <a:blipFill dpi="0" rotWithShape="1">
            <a:blip r:embed="rId2">
              <a:alphaModFix amt="27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t">
            <a:noAutofit/>
          </a:bodyPr>
          <a:lstStyle/>
          <a:p>
            <a:endParaRPr lang="de-DE" sz="3600" b="1" dirty="0">
              <a:solidFill>
                <a:srgbClr val="000000"/>
              </a:solidFill>
              <a:cs typeface="Calibri"/>
            </a:endParaRPr>
          </a:p>
          <a:p>
            <a:endParaRPr lang="de-DE" sz="3600" b="1" dirty="0">
              <a:solidFill>
                <a:srgbClr val="000000"/>
              </a:solidFill>
              <a:cs typeface="Calibri"/>
            </a:endParaRPr>
          </a:p>
          <a:p>
            <a:r>
              <a:rPr lang="de-DE" sz="4400" b="1" dirty="0">
                <a:solidFill>
                  <a:srgbClr val="000000"/>
                </a:solidFill>
                <a:cs typeface="Calibri"/>
              </a:rPr>
              <a:t>Vielen Dank für Ihre Aufmerksamkeit</a:t>
            </a:r>
            <a:endParaRPr lang="de-DE" sz="4400" dirty="0">
              <a:cs typeface="Calibri"/>
            </a:endParaRPr>
          </a:p>
          <a:p>
            <a:endParaRPr lang="de-DE" sz="3600" b="1" dirty="0">
              <a:solidFill>
                <a:srgbClr val="000000"/>
              </a:solidFill>
              <a:cs typeface="Calibri"/>
            </a:endParaRPr>
          </a:p>
          <a:p>
            <a:pPr lvl="1" algn="l"/>
            <a:endParaRPr lang="de-DE" sz="2400" dirty="0">
              <a:solidFill>
                <a:srgbClr val="000000"/>
              </a:solidFill>
              <a:cs typeface="Calibri"/>
            </a:endParaRPr>
          </a:p>
          <a:p>
            <a:endParaRPr lang="de-DE" sz="24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6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6ACB6-D979-2F45-A278-DCB37F4D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39"/>
          </a:xfrm>
        </p:spPr>
        <p:txBody>
          <a:bodyPr/>
          <a:lstStyle/>
          <a:p>
            <a:r>
              <a:rPr lang="de-DE" b="1"/>
              <a:t>Musik ist Klasse – Musikklasse! </a:t>
            </a:r>
            <a:endParaRPr lang="de-DE"/>
          </a:p>
        </p:txBody>
      </p:sp>
      <p:pic>
        <p:nvPicPr>
          <p:cNvPr id="4" name="Inhaltsplatzhalter 3" descr="klassenmusizieren5.jpg">
            <a:extLst>
              <a:ext uri="{FF2B5EF4-FFF2-40B4-BE49-F238E27FC236}">
                <a16:creationId xmlns:a16="http://schemas.microsoft.com/office/drawing/2014/main" id="{4C3CF40D-26D0-8846-A370-DDFF8703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1527"/>
            <a:ext cx="8229600" cy="38835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5B33F5-537A-CB40-B38F-4C33A7EEE786}"/>
              </a:ext>
            </a:extLst>
          </p:cNvPr>
          <p:cNvSpPr txBox="1"/>
          <p:nvPr/>
        </p:nvSpPr>
        <p:spPr>
          <a:xfrm>
            <a:off x="586154" y="2309446"/>
            <a:ext cx="800686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/>
              <a:t>Ablauf</a:t>
            </a:r>
          </a:p>
          <a:p>
            <a:endParaRPr lang="de-DE" sz="12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Voraussetzungen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Inhalte und Schwerpunkte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Wissenschaftliche Studienergebnisse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Erfahrungen in der Praxis </a:t>
            </a:r>
          </a:p>
          <a:p>
            <a:r>
              <a:rPr lang="de-DE" sz="2800"/>
              <a:t>    (Musikklassen im Raum BL &amp; BS)</a:t>
            </a:r>
            <a:endParaRPr lang="de-DE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/>
              <a:t>Angebot der Sek AM</a:t>
            </a:r>
          </a:p>
        </p:txBody>
      </p:sp>
    </p:spTree>
    <p:extLst>
      <p:ext uri="{BB962C8B-B14F-4D97-AF65-F5344CB8AC3E}">
        <p14:creationId xmlns:p14="http://schemas.microsoft.com/office/powerpoint/2010/main" val="86529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2239618"/>
            <a:ext cx="9144000" cy="2963688"/>
          </a:xfr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algn="l"/>
            <a:r>
              <a:rPr lang="de-DE" sz="3600" b="1">
                <a:solidFill>
                  <a:schemeClr val="tx1"/>
                </a:solidFill>
              </a:rPr>
              <a:t>Voraussetzungen</a:t>
            </a:r>
          </a:p>
          <a:p>
            <a:pPr algn="l"/>
            <a:endParaRPr lang="de-DE" sz="1800" b="1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de-DE" sz="2400">
                <a:solidFill>
                  <a:schemeClr val="tx1"/>
                </a:solidFill>
              </a:rPr>
              <a:t>Freude und Motivation am Musizieren, Musik zu erleben und </a:t>
            </a:r>
          </a:p>
          <a:p>
            <a:pPr algn="l"/>
            <a:r>
              <a:rPr lang="de-DE" sz="2400">
                <a:solidFill>
                  <a:schemeClr val="tx1"/>
                </a:solidFill>
              </a:rPr>
              <a:t>     und sie zu präsentieren</a:t>
            </a:r>
          </a:p>
          <a:p>
            <a:pPr marL="342900" indent="-342900" algn="l">
              <a:buFont typeface="Arial"/>
              <a:buChar char="•"/>
            </a:pPr>
            <a:r>
              <a:rPr lang="de-DE" sz="2400">
                <a:solidFill>
                  <a:schemeClr val="tx1"/>
                </a:solidFill>
              </a:rPr>
              <a:t>das Spielen eines Instruments wird </a:t>
            </a:r>
            <a:r>
              <a:rPr lang="de-DE" sz="2400" u="sng">
                <a:solidFill>
                  <a:schemeClr val="tx1"/>
                </a:solidFill>
              </a:rPr>
              <a:t>nicht</a:t>
            </a:r>
            <a:r>
              <a:rPr lang="de-DE" sz="2400">
                <a:solidFill>
                  <a:schemeClr val="tx1"/>
                </a:solidFill>
              </a:rPr>
              <a:t> vorausgesetzt! </a:t>
            </a:r>
          </a:p>
          <a:p>
            <a:endParaRPr lang="de-DE" sz="24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05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2239617"/>
            <a:ext cx="9144000" cy="4172906"/>
          </a:xfr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endParaRPr lang="de-DE" sz="2400" b="1">
              <a:solidFill>
                <a:srgbClr val="000000"/>
              </a:solidFill>
            </a:endParaRPr>
          </a:p>
          <a:p>
            <a:pPr algn="l"/>
            <a:r>
              <a:rPr lang="de-DE" sz="3600" b="1">
                <a:solidFill>
                  <a:srgbClr val="000000"/>
                </a:solidFill>
              </a:rPr>
              <a:t>Inhalte &amp; Schwerpunkte der Musikklasse</a:t>
            </a:r>
          </a:p>
          <a:p>
            <a:pPr marL="342900" indent="-342900" algn="l">
              <a:buFont typeface="Arial"/>
              <a:buChar char="•"/>
            </a:pPr>
            <a:r>
              <a:rPr lang="de-DE" sz="2400">
                <a:solidFill>
                  <a:srgbClr val="000000"/>
                </a:solidFill>
              </a:rPr>
              <a:t>projektorientiertes und überfachliches Arbeiten</a:t>
            </a:r>
          </a:p>
          <a:p>
            <a:pPr marL="342900" indent="-342900" algn="l">
              <a:buFont typeface="Arial"/>
              <a:buChar char="•"/>
            </a:pPr>
            <a:r>
              <a:rPr lang="de-DE" sz="2400">
                <a:solidFill>
                  <a:srgbClr val="000000"/>
                </a:solidFill>
              </a:rPr>
              <a:t>Förderung von Selbstsicherheit und Auftrittskompetenz </a:t>
            </a:r>
          </a:p>
          <a:p>
            <a:pPr marL="342900" indent="-342900" algn="l">
              <a:buFont typeface="Arial"/>
              <a:buChar char="•"/>
            </a:pPr>
            <a:r>
              <a:rPr lang="de-DE" sz="2400" err="1">
                <a:solidFill>
                  <a:srgbClr val="000000"/>
                </a:solidFill>
              </a:rPr>
              <a:t>Förderung</a:t>
            </a:r>
            <a:r>
              <a:rPr lang="de-DE" sz="2400">
                <a:solidFill>
                  <a:srgbClr val="000000"/>
                </a:solidFill>
              </a:rPr>
              <a:t> von Klassenzusammenhalt und sozialer Kompetenz </a:t>
            </a:r>
          </a:p>
          <a:p>
            <a:pPr algn="l"/>
            <a:r>
              <a:rPr lang="de-DE" sz="2400">
                <a:solidFill>
                  <a:srgbClr val="000000"/>
                </a:solidFill>
              </a:rPr>
              <a:t>     durch Konzerte, Musicals, Musiklager </a:t>
            </a:r>
          </a:p>
          <a:p>
            <a:pPr marL="342900" indent="-342900" algn="l">
              <a:buFont typeface="Arial"/>
              <a:buChar char="•"/>
            </a:pPr>
            <a:r>
              <a:rPr lang="de-DE" sz="2400">
                <a:solidFill>
                  <a:srgbClr val="000000"/>
                </a:solidFill>
              </a:rPr>
              <a:t>vertiefte Auseinandersetzung in den Bereichen Musizieren, Singen, Musiktheorie, Musikgeschichte, Musik und Bewegung etc. im Rahmen des Lehrplans</a:t>
            </a:r>
          </a:p>
          <a:p>
            <a:pPr marL="342900" indent="-342900" algn="l">
              <a:buFont typeface="Arial"/>
              <a:buChar char="•"/>
            </a:pPr>
            <a:endParaRPr lang="de-DE" sz="240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876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1908312"/>
            <a:ext cx="9144000" cy="4058734"/>
          </a:xfr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algn="l"/>
            <a:r>
              <a:rPr lang="de-DE" sz="3600" b="1">
                <a:solidFill>
                  <a:srgbClr val="000000"/>
                </a:solidFill>
              </a:rPr>
              <a:t>Wissenschaftliche Studienergebnisse </a:t>
            </a:r>
            <a:r>
              <a:rPr lang="de-DE" sz="360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de-DE" sz="2400">
                <a:solidFill>
                  <a:srgbClr val="000000"/>
                </a:solidFill>
              </a:rPr>
              <a:t>(Aus dem Bereich Neurologie und Sozialwissenschaften)</a:t>
            </a:r>
            <a:r>
              <a:rPr lang="de-CH" sz="2400"/>
              <a:t> </a:t>
            </a:r>
          </a:p>
          <a:p>
            <a:pPr algn="l"/>
            <a:endParaRPr lang="de-DE" sz="110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</a:rPr>
              <a:t>Förderung des </a:t>
            </a:r>
            <a:r>
              <a:rPr lang="de-DE" sz="2800" b="1">
                <a:solidFill>
                  <a:srgbClr val="000000"/>
                </a:solidFill>
              </a:rPr>
              <a:t>Zusammenspiels beider </a:t>
            </a:r>
            <a:r>
              <a:rPr lang="de-DE" sz="2800" b="1" err="1">
                <a:solidFill>
                  <a:srgbClr val="000000"/>
                </a:solidFill>
              </a:rPr>
              <a:t>Hirnhälften</a:t>
            </a:r>
            <a:r>
              <a:rPr lang="de-DE" sz="2800">
                <a:solidFill>
                  <a:srgbClr val="000000"/>
                </a:solidFill>
              </a:rPr>
              <a:t> führt zu: </a:t>
            </a:r>
          </a:p>
          <a:p>
            <a:pPr algn="l"/>
            <a:r>
              <a:rPr lang="de-DE" sz="2800">
                <a:solidFill>
                  <a:srgbClr val="000000"/>
                </a:solidFill>
              </a:rPr>
              <a:t>    </a:t>
            </a:r>
            <a:r>
              <a:rPr lang="de-CH" sz="2400">
                <a:solidFill>
                  <a:schemeClr val="tx1"/>
                </a:solidFill>
              </a:rPr>
              <a:t>→ einem besseren verbalen Gedächtnis</a:t>
            </a:r>
          </a:p>
          <a:p>
            <a:pPr algn="l"/>
            <a:r>
              <a:rPr lang="de-CH" sz="2400">
                <a:solidFill>
                  <a:schemeClr val="tx1"/>
                </a:solidFill>
              </a:rPr>
              <a:t>    → besseren Lese- und Rechenleistungen</a:t>
            </a:r>
          </a:p>
          <a:p>
            <a:pPr algn="l"/>
            <a:r>
              <a:rPr lang="de-CH" sz="2400">
                <a:solidFill>
                  <a:schemeClr val="tx1"/>
                </a:solidFill>
              </a:rPr>
              <a:t>    → besserem Lernen von Fremdsprachen</a:t>
            </a:r>
          </a:p>
          <a:p>
            <a:pPr algn="l"/>
            <a:r>
              <a:rPr lang="de-CH" sz="2400">
                <a:solidFill>
                  <a:schemeClr val="tx1"/>
                </a:solidFill>
              </a:rPr>
              <a:t>    → einer besseren visuell-räumlichen Wahrnehmung </a:t>
            </a:r>
          </a:p>
        </p:txBody>
      </p:sp>
    </p:spTree>
    <p:extLst>
      <p:ext uri="{BB962C8B-B14F-4D97-AF65-F5344CB8AC3E}">
        <p14:creationId xmlns:p14="http://schemas.microsoft.com/office/powerpoint/2010/main" val="208360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6DD9F-332A-A641-A7C9-EB94B69D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/>
              <a:t>Musik ist Klasse – Musikklasse! 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59F403-4A07-E946-9C1E-FFC69455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pic>
        <p:nvPicPr>
          <p:cNvPr id="4" name="Bild 3" descr="klassenmusizieren5.jpg">
            <a:extLst>
              <a:ext uri="{FF2B5EF4-FFF2-40B4-BE49-F238E27FC236}">
                <a16:creationId xmlns:a16="http://schemas.microsoft.com/office/drawing/2014/main" id="{D624A5EA-9154-6340-A93B-15C19EC7EA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31182"/>
            <a:ext cx="9144001" cy="41827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37253DD-BE9D-D24F-B452-51EE52E087E0}"/>
              </a:ext>
            </a:extLst>
          </p:cNvPr>
          <p:cNvSpPr txBox="1"/>
          <p:nvPr/>
        </p:nvSpPr>
        <p:spPr>
          <a:xfrm>
            <a:off x="0" y="1831182"/>
            <a:ext cx="915572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sz="3600" b="1">
              <a:solidFill>
                <a:srgbClr val="000000"/>
              </a:solidFill>
            </a:endParaRPr>
          </a:p>
          <a:p>
            <a:r>
              <a:rPr lang="de-DE" sz="3600" b="1">
                <a:solidFill>
                  <a:srgbClr val="000000"/>
                </a:solidFill>
              </a:rPr>
              <a:t>weitere Studienergebnisse </a:t>
            </a:r>
            <a:r>
              <a:rPr lang="de-DE" sz="3600">
                <a:solidFill>
                  <a:srgbClr val="000000"/>
                </a:solidFill>
              </a:rPr>
              <a:t> </a:t>
            </a:r>
            <a:endParaRPr lang="de-DE">
              <a:cs typeface="Calibri"/>
            </a:endParaRPr>
          </a:p>
          <a:p>
            <a:endParaRPr lang="de-DE">
              <a:solidFill>
                <a:srgbClr val="000000"/>
              </a:solidFill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0804E9-D2B4-C842-9824-6A0736B8D070}"/>
              </a:ext>
            </a:extLst>
          </p:cNvPr>
          <p:cNvSpPr txBox="1"/>
          <p:nvPr/>
        </p:nvSpPr>
        <p:spPr>
          <a:xfrm>
            <a:off x="0" y="3094892"/>
            <a:ext cx="8886092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de-DE" sz="2800">
                <a:solidFill>
                  <a:srgbClr val="000000"/>
                </a:solidFill>
              </a:rPr>
              <a:t>Das </a:t>
            </a:r>
            <a:r>
              <a:rPr lang="de-DE" sz="2800" b="1">
                <a:solidFill>
                  <a:srgbClr val="000000"/>
                </a:solidFill>
              </a:rPr>
              <a:t>aktive gemeinsame Klassenmusizieren </a:t>
            </a:r>
            <a:r>
              <a:rPr lang="de-DE" sz="2800">
                <a:solidFill>
                  <a:srgbClr val="000000"/>
                </a:solidFill>
              </a:rPr>
              <a:t>fördert die:</a:t>
            </a:r>
          </a:p>
          <a:p>
            <a:pPr>
              <a:lnSpc>
                <a:spcPct val="150000"/>
              </a:lnSpc>
            </a:pPr>
            <a:r>
              <a:rPr lang="de-DE" sz="2400">
                <a:solidFill>
                  <a:srgbClr val="000000"/>
                </a:solidFill>
              </a:rPr>
              <a:t>    </a:t>
            </a:r>
            <a:r>
              <a:rPr lang="de-CH" sz="2400"/>
              <a:t>→ Erhöhung der Ausdauer und Konzentrationsleistung</a:t>
            </a:r>
          </a:p>
          <a:p>
            <a:pPr>
              <a:lnSpc>
                <a:spcPct val="150000"/>
              </a:lnSpc>
            </a:pPr>
            <a:r>
              <a:rPr lang="de-CH" sz="2400"/>
              <a:t>    → Kooperationsbereitschaft/Sozialkompetenz</a:t>
            </a:r>
            <a:endParaRPr lang="de-CH" sz="240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de-CH" sz="2400"/>
              <a:t>    → Persönlichkeitsentwicklung</a:t>
            </a:r>
          </a:p>
          <a:p>
            <a:pPr>
              <a:lnSpc>
                <a:spcPct val="150000"/>
              </a:lnSpc>
            </a:pPr>
            <a:r>
              <a:rPr lang="de-CH" sz="2400"/>
              <a:t>    → Motivation zum Schulbesuch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83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97238-76BE-5E4E-8351-A6342C1F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95547"/>
          </a:xfrm>
        </p:spPr>
        <p:txBody>
          <a:bodyPr/>
          <a:lstStyle/>
          <a:p>
            <a:r>
              <a:rPr lang="de-DE" b="1"/>
              <a:t>Musik ist Klasse – Musikklasse! </a:t>
            </a:r>
            <a:endParaRPr lang="de-DE"/>
          </a:p>
        </p:txBody>
      </p:sp>
      <p:pic>
        <p:nvPicPr>
          <p:cNvPr id="4" name="Inhaltsplatzhalter 3" descr="klassenmusizieren5.jpg">
            <a:extLst>
              <a:ext uri="{FF2B5EF4-FFF2-40B4-BE49-F238E27FC236}">
                <a16:creationId xmlns:a16="http://schemas.microsoft.com/office/drawing/2014/main" id="{6479B90E-225D-074E-B974-BB21CC527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" y="2189294"/>
            <a:ext cx="9132277" cy="40485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06D7229-07EF-AA4B-BBF6-782612B5B9BA}"/>
              </a:ext>
            </a:extLst>
          </p:cNvPr>
          <p:cNvSpPr txBox="1"/>
          <p:nvPr/>
        </p:nvSpPr>
        <p:spPr>
          <a:xfrm>
            <a:off x="11723" y="2426677"/>
            <a:ext cx="902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/>
              <a:t>Erfahrungen in der Praxis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2BB2AF-225C-3749-9E76-4B6E25EB7FC4}"/>
              </a:ext>
            </a:extLst>
          </p:cNvPr>
          <p:cNvSpPr txBox="1"/>
          <p:nvPr/>
        </p:nvSpPr>
        <p:spPr>
          <a:xfrm>
            <a:off x="105508" y="3429000"/>
            <a:ext cx="86985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400"/>
              <a:t>Erfahrungen mit Musikklassen sind durchwegs sehr positiv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/>
              <a:t>Durch gemeinsame musische Aktivitäten werden die Sozialkompetenz und der Klassengeist gefördert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/>
              <a:t>Es sind – im Vergleich zu den Regelklassen – keine Leistungsunterschiede festzustellen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76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85800" y="533401"/>
            <a:ext cx="77724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0" y="2133601"/>
            <a:ext cx="9144000" cy="4131732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b="1"/>
              <a:t>Organisation</a:t>
            </a:r>
          </a:p>
          <a:p>
            <a:r>
              <a:rPr lang="de-DE" sz="2400" b="1"/>
              <a:t>4 Lektionen Musik pro Woche über 3 Jahre</a:t>
            </a:r>
          </a:p>
          <a:p>
            <a:pPr marL="0" indent="0">
              <a:buNone/>
            </a:pPr>
            <a:r>
              <a:rPr lang="de-DE" sz="2400" b="1"/>
              <a:t>      1. Jahr</a:t>
            </a:r>
            <a:r>
              <a:rPr lang="de-DE" sz="2400"/>
              <a:t>:</a:t>
            </a:r>
          </a:p>
          <a:p>
            <a:pPr marL="0" indent="0">
              <a:buNone/>
            </a:pPr>
            <a:r>
              <a:rPr lang="de-DE" sz="2400"/>
              <a:t>     - 2 </a:t>
            </a:r>
            <a:r>
              <a:rPr lang="de-DE" sz="2400" err="1"/>
              <a:t>reguläre</a:t>
            </a:r>
            <a:r>
              <a:rPr lang="de-DE" sz="2400"/>
              <a:t> Musiklektionen</a:t>
            </a:r>
          </a:p>
          <a:p>
            <a:pPr marL="0" indent="0">
              <a:buNone/>
            </a:pPr>
            <a:r>
              <a:rPr lang="de-DE" sz="2400"/>
              <a:t>     - 1 durch </a:t>
            </a:r>
            <a:r>
              <a:rPr lang="de-DE" sz="2400" err="1"/>
              <a:t>Kürzung</a:t>
            </a:r>
            <a:r>
              <a:rPr lang="de-DE" sz="2400"/>
              <a:t> eines anderen Pflichtfachs (in der Regel Deutsch)</a:t>
            </a:r>
            <a:endParaRPr lang="de-DE" sz="2400">
              <a:cs typeface="Calibri"/>
            </a:endParaRPr>
          </a:p>
          <a:p>
            <a:pPr marL="0" indent="0">
              <a:buNone/>
            </a:pPr>
            <a:r>
              <a:rPr lang="de-DE" sz="2400"/>
              <a:t>     - 1 </a:t>
            </a:r>
            <a:r>
              <a:rPr lang="de-DE" sz="2400" err="1"/>
              <a:t>zusätzlich</a:t>
            </a:r>
            <a:r>
              <a:rPr lang="de-DE" sz="2400"/>
              <a:t> als »Wahlfachlektion»</a:t>
            </a:r>
          </a:p>
          <a:p>
            <a:pPr marL="0" indent="0">
              <a:buNone/>
            </a:pPr>
            <a:r>
              <a:rPr lang="de-DE" sz="2400" b="1"/>
              <a:t>       2. und 3. Jahr</a:t>
            </a:r>
            <a:r>
              <a:rPr lang="de-DE" sz="2400"/>
              <a:t>:</a:t>
            </a:r>
          </a:p>
          <a:p>
            <a:pPr marL="0" indent="0">
              <a:buNone/>
            </a:pPr>
            <a:r>
              <a:rPr lang="de-DE" sz="2400">
                <a:solidFill>
                  <a:srgbClr val="000000"/>
                </a:solidFill>
              </a:rPr>
              <a:t>     - 2 Lektionen aus dem Wahlpflichtbereich </a:t>
            </a:r>
            <a:endParaRPr lang="de-DE" sz="240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de-DE" sz="2400">
                <a:solidFill>
                  <a:srgbClr val="000000"/>
                </a:solidFill>
              </a:rPr>
              <a:t>     - 2 Lektionen aus anderen Pflichtfächern</a:t>
            </a:r>
          </a:p>
        </p:txBody>
      </p:sp>
    </p:spTree>
    <p:extLst>
      <p:ext uri="{BB962C8B-B14F-4D97-AF65-F5344CB8AC3E}">
        <p14:creationId xmlns:p14="http://schemas.microsoft.com/office/powerpoint/2010/main" val="306534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498600"/>
          </a:xfrm>
        </p:spPr>
        <p:txBody>
          <a:bodyPr>
            <a:normAutofit/>
          </a:bodyPr>
          <a:lstStyle/>
          <a:p>
            <a:r>
              <a:rPr lang="de-DE" sz="3600" b="1"/>
              <a:t>Musik ist Klasse – Musikklasse! 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1855304"/>
            <a:ext cx="9143999" cy="4182081"/>
          </a:xfrm>
          <a:blipFill dpi="0" rotWithShape="1">
            <a:blip r:embed="rId2">
              <a:alphaModFix amt="27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t">
            <a:noAutofit/>
          </a:bodyPr>
          <a:lstStyle/>
          <a:p>
            <a:endParaRPr lang="de-DE" sz="2400" b="1">
              <a:solidFill>
                <a:srgbClr val="000000"/>
              </a:solidFill>
            </a:endParaRPr>
          </a:p>
          <a:p>
            <a:r>
              <a:rPr lang="de-DE" sz="3600" b="1" dirty="0">
                <a:solidFill>
                  <a:srgbClr val="000000"/>
                </a:solidFill>
              </a:rPr>
              <a:t>Die Sekundarschule Arlesheim Münchenstein bietet im Schuljahr 2024/25 an:</a:t>
            </a:r>
            <a:endParaRPr lang="de-DE" sz="3600" b="1" dirty="0">
              <a:solidFill>
                <a:srgbClr val="000000"/>
              </a:solidFill>
              <a:cs typeface="Calibri"/>
            </a:endParaRPr>
          </a:p>
          <a:p>
            <a:pPr marL="800100" lvl="1" indent="-342900" algn="l">
              <a:buFont typeface="Arial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Musikklasse Niveau A  E  P – Arlesheim und Münchenstein</a:t>
            </a:r>
            <a:endParaRPr lang="de-DE" sz="2400" dirty="0">
              <a:solidFill>
                <a:srgbClr val="000000"/>
              </a:solidFill>
              <a:cs typeface="Calibri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</a:rPr>
              <a:t>Das Zustandekommen einer Musikklasse ist abhängig von der Anzahl der </a:t>
            </a:r>
            <a:r>
              <a:rPr lang="de-DE" sz="2400" dirty="0">
                <a:solidFill>
                  <a:srgbClr val="000000"/>
                </a:solidFill>
              </a:rPr>
              <a:t>A</a:t>
            </a:r>
            <a:r>
              <a:rPr lang="de-DE" sz="2400" dirty="0">
                <a:solidFill>
                  <a:srgbClr val="000000"/>
                </a:solidFill>
                <a:effectLst/>
              </a:rPr>
              <a:t>nmeldungen</a:t>
            </a:r>
            <a:r>
              <a:rPr lang="de-DE" sz="2400" dirty="0">
                <a:solidFill>
                  <a:srgbClr val="000000"/>
                </a:solidFill>
              </a:rPr>
              <a:t> und der Bereitschaft ggf. auch am anderen Standort teilzunehmen</a:t>
            </a:r>
            <a:endParaRPr lang="de-DE" sz="2400" dirty="0">
              <a:solidFill>
                <a:srgbClr val="000000"/>
              </a:solidFill>
              <a:effectLst/>
              <a:cs typeface="Calibri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</a:rPr>
              <a:t>Musiklehrpersonen: Nadine Fritsche, </a:t>
            </a:r>
            <a:r>
              <a:rPr lang="de-DE" sz="2400" dirty="0">
                <a:solidFill>
                  <a:srgbClr val="000000"/>
                </a:solidFill>
              </a:rPr>
              <a:t>Daniel Gygax und Matthias </a:t>
            </a:r>
            <a:r>
              <a:rPr lang="de-DE" sz="2400" dirty="0" err="1">
                <a:solidFill>
                  <a:srgbClr val="000000"/>
                </a:solidFill>
              </a:rPr>
              <a:t>Levenig</a:t>
            </a:r>
            <a:endParaRPr lang="de-DE" sz="2400" dirty="0" err="1">
              <a:solidFill>
                <a:srgbClr val="000000"/>
              </a:solidFill>
              <a:cs typeface="Calibri"/>
            </a:endParaRPr>
          </a:p>
          <a:p>
            <a:pPr lvl="1" algn="l"/>
            <a:endParaRPr lang="de-DE" sz="2400">
              <a:solidFill>
                <a:srgbClr val="000000"/>
              </a:solidFill>
              <a:effectLst/>
            </a:endParaRPr>
          </a:p>
          <a:p>
            <a:endParaRPr lang="de-DE" sz="240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269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54f7c0-f74b-423b-af7d-af6c60d562b2" xsi:nil="true"/>
    <lcf76f155ced4ddcb4097134ff3c332f xmlns="c0f7660f-4bad-4608-8b2a-56036118d18a">
      <Terms xmlns="http://schemas.microsoft.com/office/infopath/2007/PartnerControls"/>
    </lcf76f155ced4ddcb4097134ff3c332f>
    <SharedWithUsers xmlns="bd54f7c0-f74b-423b-af7d-af6c60d562b2">
      <UserInfo>
        <DisplayName>Rufer, Josua (SekAM)</DisplayName>
        <AccountId>37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DC2EACF8F1564398B46AA0CA43B76B" ma:contentTypeVersion="17" ma:contentTypeDescription="Ein neues Dokument erstellen." ma:contentTypeScope="" ma:versionID="497b6ba53359ad466f567ca5eb3c966e">
  <xsd:schema xmlns:xsd="http://www.w3.org/2001/XMLSchema" xmlns:xs="http://www.w3.org/2001/XMLSchema" xmlns:p="http://schemas.microsoft.com/office/2006/metadata/properties" xmlns:ns2="c0f7660f-4bad-4608-8b2a-56036118d18a" xmlns:ns3="bd54f7c0-f74b-423b-af7d-af6c60d562b2" targetNamespace="http://schemas.microsoft.com/office/2006/metadata/properties" ma:root="true" ma:fieldsID="f26b4ebee37a2e880a9d3a5f4f0fe233" ns2:_="" ns3:_="">
    <xsd:import namespace="c0f7660f-4bad-4608-8b2a-56036118d18a"/>
    <xsd:import namespace="bd54f7c0-f74b-423b-af7d-af6c60d56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f7660f-4bad-4608-8b2a-56036118d1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1b9cdc0a-41ed-4a7f-8385-63ed21cd50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4f7c0-f74b-423b-af7d-af6c60d56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adfc7de-c026-49f0-839c-59b3d6b20dba}" ma:internalName="TaxCatchAll" ma:showField="CatchAllData" ma:web="bd54f7c0-f74b-423b-af7d-af6c60d56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00FFD0-6D63-4A04-B86B-199850C096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33D91-143F-44E4-89FC-7FA13CE00DD6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bd54f7c0-f74b-423b-af7d-af6c60d562b2"/>
    <ds:schemaRef ds:uri="http://purl.org/dc/dcmitype/"/>
    <ds:schemaRef ds:uri="c0f7660f-4bad-4608-8b2a-56036118d18a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0E3A91-D619-430F-806D-123224ADE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f7660f-4bad-4608-8b2a-56036118d18a"/>
    <ds:schemaRef ds:uri="bd54f7c0-f74b-423b-af7d-af6c60d56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On-screen Show (4:3)</PresentationFormat>
  <Paragraphs>78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Office-Design</vt:lpstr>
      <vt:lpstr>Musik ist Klasse – Musikklasse! </vt:lpstr>
      <vt:lpstr>Musik ist Klasse – Musikklasse! </vt:lpstr>
      <vt:lpstr>Musik ist Klasse – Musikklasse! </vt:lpstr>
      <vt:lpstr>Musik ist Klasse – Musikklasse! </vt:lpstr>
      <vt:lpstr>Musik ist Klasse – Musikklasse! </vt:lpstr>
      <vt:lpstr>Musik ist Klasse – Musikklasse! </vt:lpstr>
      <vt:lpstr>Musik ist Klasse – Musikklasse! </vt:lpstr>
      <vt:lpstr>PowerPoint Presentation</vt:lpstr>
      <vt:lpstr>Musik ist Klasse – Musikklasse! </vt:lpstr>
      <vt:lpstr>Stimmen aus der Musikklasse</vt:lpstr>
      <vt:lpstr>Musik ist Klasse – Musikklasse!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Musik ist Klasse - Musikklasse!</dc:title>
  <dc:subject/>
  <dc:creator>M L</dc:creator>
  <cp:keywords/>
  <dc:description/>
  <cp:lastModifiedBy>Levenig, Matthias (SekAM)</cp:lastModifiedBy>
  <cp:revision>31</cp:revision>
  <cp:lastPrinted>2020-08-13T16:26:01Z</cp:lastPrinted>
  <dcterms:created xsi:type="dcterms:W3CDTF">2019-08-06T15:10:15Z</dcterms:created>
  <dcterms:modified xsi:type="dcterms:W3CDTF">2023-09-27T10:15:21Z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0x0101003EDC2EACF8F1564398B46AA0CA43B76B</vt:lpwstr>
  </property>
  <property fmtid="{D5CDD505-2E9C-101B-9397-08002B2CF9AE}" pid="3" name="MediaServiceImageTags">
    <vt:lpwstr/>
  </property>
</Properties>
</file>